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68"/>
  </p:notesMasterIdLst>
  <p:sldIdLst>
    <p:sldId id="257" r:id="rId2"/>
    <p:sldId id="355" r:id="rId3"/>
    <p:sldId id="295" r:id="rId4"/>
    <p:sldId id="258" r:id="rId5"/>
    <p:sldId id="260" r:id="rId6"/>
    <p:sldId id="261" r:id="rId7"/>
    <p:sldId id="341" r:id="rId8"/>
    <p:sldId id="262" r:id="rId9"/>
    <p:sldId id="264" r:id="rId10"/>
    <p:sldId id="278" r:id="rId11"/>
    <p:sldId id="296" r:id="rId12"/>
    <p:sldId id="267" r:id="rId13"/>
    <p:sldId id="269" r:id="rId14"/>
    <p:sldId id="270" r:id="rId15"/>
    <p:sldId id="271" r:id="rId16"/>
    <p:sldId id="272" r:id="rId17"/>
    <p:sldId id="273" r:id="rId18"/>
    <p:sldId id="274" r:id="rId19"/>
    <p:sldId id="275" r:id="rId20"/>
    <p:sldId id="276" r:id="rId21"/>
    <p:sldId id="304" r:id="rId22"/>
    <p:sldId id="330" r:id="rId23"/>
    <p:sldId id="342" r:id="rId24"/>
    <p:sldId id="279" r:id="rId25"/>
    <p:sldId id="280" r:id="rId26"/>
    <p:sldId id="281" r:id="rId27"/>
    <p:sldId id="361" r:id="rId28"/>
    <p:sldId id="344" r:id="rId29"/>
    <p:sldId id="346" r:id="rId30"/>
    <p:sldId id="347" r:id="rId31"/>
    <p:sldId id="348" r:id="rId32"/>
    <p:sldId id="349" r:id="rId33"/>
    <p:sldId id="350" r:id="rId34"/>
    <p:sldId id="351" r:id="rId35"/>
    <p:sldId id="352" r:id="rId36"/>
    <p:sldId id="353" r:id="rId37"/>
    <p:sldId id="354" r:id="rId38"/>
    <p:sldId id="324" r:id="rId39"/>
    <p:sldId id="325" r:id="rId40"/>
    <p:sldId id="326" r:id="rId41"/>
    <p:sldId id="299" r:id="rId42"/>
    <p:sldId id="358" r:id="rId43"/>
    <p:sldId id="359" r:id="rId44"/>
    <p:sldId id="360" r:id="rId45"/>
    <p:sldId id="294" r:id="rId46"/>
    <p:sldId id="305" r:id="rId47"/>
    <p:sldId id="314" r:id="rId48"/>
    <p:sldId id="307" r:id="rId49"/>
    <p:sldId id="312" r:id="rId50"/>
    <p:sldId id="308" r:id="rId51"/>
    <p:sldId id="306" r:id="rId52"/>
    <p:sldId id="362" r:id="rId53"/>
    <p:sldId id="311" r:id="rId54"/>
    <p:sldId id="313" r:id="rId55"/>
    <p:sldId id="315" r:id="rId56"/>
    <p:sldId id="316" r:id="rId57"/>
    <p:sldId id="317" r:id="rId58"/>
    <p:sldId id="318" r:id="rId59"/>
    <p:sldId id="320" r:id="rId60"/>
    <p:sldId id="310" r:id="rId61"/>
    <p:sldId id="332" r:id="rId62"/>
    <p:sldId id="333" r:id="rId63"/>
    <p:sldId id="334" r:id="rId64"/>
    <p:sldId id="335" r:id="rId65"/>
    <p:sldId id="336" r:id="rId66"/>
    <p:sldId id="302"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355"/>
            <p14:sldId id="295"/>
          </p14:sldIdLst>
        </p14:section>
        <p14:section name="Unsafe code" id="{289697E8-F337-BD48-A8D7-AEB8B93C5BCE}">
          <p14:sldIdLst>
            <p14:sldId id="258"/>
            <p14:sldId id="260"/>
            <p14:sldId id="261"/>
            <p14:sldId id="341"/>
            <p14:sldId id="262"/>
            <p14:sldId id="264"/>
            <p14:sldId id="278"/>
            <p14:sldId id="296"/>
            <p14:sldId id="267"/>
            <p14:sldId id="269"/>
            <p14:sldId id="270"/>
            <p14:sldId id="271"/>
            <p14:sldId id="272"/>
            <p14:sldId id="273"/>
            <p14:sldId id="274"/>
            <p14:sldId id="275"/>
            <p14:sldId id="276"/>
            <p14:sldId id="304"/>
            <p14:sldId id="330"/>
            <p14:sldId id="342"/>
          </p14:sldIdLst>
        </p14:section>
        <p14:section name="Interior mutability" id="{3D740A71-2067-DE49-A820-63C83D6D9319}">
          <p14:sldIdLst>
            <p14:sldId id="279"/>
            <p14:sldId id="280"/>
            <p14:sldId id="281"/>
            <p14:sldId id="361"/>
            <p14:sldId id="344"/>
            <p14:sldId id="346"/>
            <p14:sldId id="347"/>
            <p14:sldId id="348"/>
            <p14:sldId id="349"/>
            <p14:sldId id="350"/>
            <p14:sldId id="351"/>
            <p14:sldId id="352"/>
            <p14:sldId id="353"/>
            <p14:sldId id="354"/>
            <p14:sldId id="324"/>
            <p14:sldId id="325"/>
            <p14:sldId id="326"/>
            <p14:sldId id="299"/>
            <p14:sldId id="358"/>
            <p14:sldId id="359"/>
            <p14:sldId id="360"/>
          </p14:sldIdLst>
        </p14:section>
        <p14:section name="Concurrency" id="{182D454E-F6C8-AE43-BA7D-AEAC5A894348}">
          <p14:sldIdLst>
            <p14:sldId id="294"/>
            <p14:sldId id="305"/>
            <p14:sldId id="314"/>
            <p14:sldId id="307"/>
            <p14:sldId id="312"/>
            <p14:sldId id="308"/>
            <p14:sldId id="306"/>
            <p14:sldId id="362"/>
            <p14:sldId id="311"/>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B69B"/>
    <a:srgbClr val="CEEDFF"/>
    <a:srgbClr val="72720F"/>
    <a:srgbClr val="ADF4EE"/>
    <a:srgbClr val="00F5F3"/>
    <a:srgbClr val="9CAA58"/>
    <a:srgbClr val="DCEF79"/>
    <a:srgbClr val="F6FFC0"/>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737"/>
    <p:restoredTop sz="88117"/>
  </p:normalViewPr>
  <p:slideViewPr>
    <p:cSldViewPr snapToGrid="0">
      <p:cViewPr>
        <p:scale>
          <a:sx n="80" d="100"/>
          <a:sy n="80" d="100"/>
        </p:scale>
        <p:origin x="272" y="280"/>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svg>
</file>

<file path=ppt/media/image11.png>
</file>

<file path=ppt/media/image12.sv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Rust is widely known to have a lot of restrictions. These restrictions are actually pretty good for verification …</a:t>
            </a:r>
          </a:p>
          <a:p>
            <a:r>
              <a:rPr lang="en-US" dirty="0"/>
              <a:t>This morning, we stuck to those restrictions, and </a:t>
            </a:r>
            <a:r>
              <a:rPr lang="en-US" dirty="0" err="1"/>
              <a:t>Verus</a:t>
            </a:r>
            <a:r>
              <a:rPr lang="en-US" dirty="0"/>
              <a:t> works pretty well when you do</a:t>
            </a:r>
          </a:p>
          <a:p>
            <a:r>
              <a:rPr lang="en-US" dirty="0"/>
              <a:t>But there are ways to bend those restrictions …</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1650325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44</a:t>
            </a:fld>
            <a:endParaRPr lang="en-US"/>
          </a:p>
        </p:txBody>
      </p:sp>
    </p:spTree>
    <p:extLst>
      <p:ext uri="{BB962C8B-B14F-4D97-AF65-F5344CB8AC3E}">
        <p14:creationId xmlns:p14="http://schemas.microsoft.com/office/powerpoint/2010/main" val="2157059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45</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46</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50</a:t>
            </a:fld>
            <a:endParaRPr lang="en-US"/>
          </a:p>
        </p:txBody>
      </p:sp>
    </p:spTree>
    <p:extLst>
      <p:ext uri="{BB962C8B-B14F-4D97-AF65-F5344CB8AC3E}">
        <p14:creationId xmlns:p14="http://schemas.microsoft.com/office/powerpoint/2010/main" val="4185307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56</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57</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58</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3</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60</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64</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12</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18</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25</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27</a:t>
            </a:fld>
            <a:endParaRPr lang="en-US"/>
          </a:p>
        </p:txBody>
      </p:sp>
    </p:spTree>
    <p:extLst>
      <p:ext uri="{BB962C8B-B14F-4D97-AF65-F5344CB8AC3E}">
        <p14:creationId xmlns:p14="http://schemas.microsoft.com/office/powerpoint/2010/main" val="2476644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28</a:t>
            </a:fld>
            <a:endParaRPr lang="en-US"/>
          </a:p>
        </p:txBody>
      </p:sp>
    </p:spTree>
    <p:extLst>
      <p:ext uri="{BB962C8B-B14F-4D97-AF65-F5344CB8AC3E}">
        <p14:creationId xmlns:p14="http://schemas.microsoft.com/office/powerpoint/2010/main" val="1155918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4846872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31</a:t>
            </a:fld>
            <a:endParaRPr lang="en-US"/>
          </a:p>
        </p:txBody>
      </p:sp>
    </p:spTree>
    <p:extLst>
      <p:ext uri="{BB962C8B-B14F-4D97-AF65-F5344CB8AC3E}">
        <p14:creationId xmlns:p14="http://schemas.microsoft.com/office/powerpoint/2010/main" val="3470778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8.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normAutofit lnSpcReduction="10000"/>
          </a:bodyPr>
          <a:lstStyle/>
          <a:p>
            <a:r>
              <a:rPr lang="en-US" dirty="0"/>
              <a:t>CMU</a:t>
            </a:r>
          </a:p>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10</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rgbClr val="92D050">
              <a:alpha val="37966"/>
            </a:srgb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rgbClr val="92D050"/>
              </a:solidFill>
            </a:endParaRPr>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4">
              <a:lumMod val="20000"/>
              <a:lumOff val="80000"/>
            </a:schemeClr>
          </a:solidFill>
          <a:ln w="76200">
            <a:solidFill>
              <a:schemeClr val="accent4">
                <a:lumMod val="75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13</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15</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16</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17</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18</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19</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7E65F-2CD6-45E6-7C08-BAF7A512D1DE}"/>
              </a:ext>
            </a:extLst>
          </p:cNvPr>
          <p:cNvSpPr>
            <a:spLocks noGrp="1"/>
          </p:cNvSpPr>
          <p:nvPr>
            <p:ph type="title"/>
          </p:nvPr>
        </p:nvSpPr>
        <p:spPr/>
        <p:txBody>
          <a:bodyPr/>
          <a:lstStyle/>
          <a:p>
            <a:r>
              <a:rPr lang="en-US" dirty="0"/>
              <a:t>Rust has a lot of restrictions</a:t>
            </a:r>
          </a:p>
        </p:txBody>
      </p:sp>
      <p:sp>
        <p:nvSpPr>
          <p:cNvPr id="4" name="Slide Number Placeholder 3">
            <a:extLst>
              <a:ext uri="{FF2B5EF4-FFF2-40B4-BE49-F238E27FC236}">
                <a16:creationId xmlns:a16="http://schemas.microsoft.com/office/drawing/2014/main" id="{214871FB-4509-9BEB-04FC-B586DE558F7B}"/>
              </a:ext>
            </a:extLst>
          </p:cNvPr>
          <p:cNvSpPr>
            <a:spLocks noGrp="1"/>
          </p:cNvSpPr>
          <p:nvPr>
            <p:ph type="sldNum" sz="quarter" idx="10"/>
          </p:nvPr>
        </p:nvSpPr>
        <p:spPr/>
        <p:txBody>
          <a:bodyPr/>
          <a:lstStyle/>
          <a:p>
            <a:fld id="{6244B543-AA52-EB47-B3A9-0A2A6FE25F7B}" type="slidenum">
              <a:rPr lang="en-US" smtClean="0"/>
              <a:t>2</a:t>
            </a:fld>
            <a:endParaRPr lang="en-US" dirty="0"/>
          </a:p>
        </p:txBody>
      </p:sp>
      <p:pic>
        <p:nvPicPr>
          <p:cNvPr id="10" name="Content Placeholder 9" descr="A screenshot of a web page&#10;&#10;Description automatically generated">
            <a:extLst>
              <a:ext uri="{FF2B5EF4-FFF2-40B4-BE49-F238E27FC236}">
                <a16:creationId xmlns:a16="http://schemas.microsoft.com/office/drawing/2014/main" id="{11EA649E-DD37-502C-07F3-D9156EC43B7D}"/>
              </a:ext>
            </a:extLst>
          </p:cNvPr>
          <p:cNvPicPr>
            <a:picLocks noGrp="1" noChangeAspect="1"/>
          </p:cNvPicPr>
          <p:nvPr>
            <p:ph idx="1"/>
          </p:nvPr>
        </p:nvPicPr>
        <p:blipFill>
          <a:blip r:embed="rId3"/>
          <a:stretch>
            <a:fillRect/>
          </a:stretch>
        </p:blipFill>
        <p:spPr>
          <a:xfrm>
            <a:off x="368968" y="1429399"/>
            <a:ext cx="9338656" cy="7313547"/>
          </a:xfrm>
        </p:spPr>
      </p:pic>
      <p:sp>
        <p:nvSpPr>
          <p:cNvPr id="11" name="Rounded Rectangular Callout 10">
            <a:extLst>
              <a:ext uri="{FF2B5EF4-FFF2-40B4-BE49-F238E27FC236}">
                <a16:creationId xmlns:a16="http://schemas.microsoft.com/office/drawing/2014/main" id="{2C3EC376-4941-A02D-9416-6E9997EB3A47}"/>
              </a:ext>
            </a:extLst>
          </p:cNvPr>
          <p:cNvSpPr/>
          <p:nvPr/>
        </p:nvSpPr>
        <p:spPr>
          <a:xfrm>
            <a:off x="9508957" y="2319046"/>
            <a:ext cx="2470485" cy="1812758"/>
          </a:xfrm>
          <a:prstGeom prst="wedgeRoundRectCallout">
            <a:avLst>
              <a:gd name="adj1" fmla="val -109811"/>
              <a:gd name="adj2" fmla="val 42500"/>
              <a:gd name="adj3" fmla="val 16667"/>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I’m always fighting the borrow-checker!</a:t>
            </a:r>
          </a:p>
        </p:txBody>
      </p:sp>
      <p:sp>
        <p:nvSpPr>
          <p:cNvPr id="12" name="Rounded Rectangular Callout 11">
            <a:extLst>
              <a:ext uri="{FF2B5EF4-FFF2-40B4-BE49-F238E27FC236}">
                <a16:creationId xmlns:a16="http://schemas.microsoft.com/office/drawing/2014/main" id="{6BC16E69-F931-22DC-AAB5-5E7D405FC0B0}"/>
              </a:ext>
            </a:extLst>
          </p:cNvPr>
          <p:cNvSpPr/>
          <p:nvPr/>
        </p:nvSpPr>
        <p:spPr>
          <a:xfrm>
            <a:off x="9978189" y="4760161"/>
            <a:ext cx="2001253" cy="1684421"/>
          </a:xfrm>
          <a:prstGeom prst="wedgeRoundRectCallout">
            <a:avLst>
              <a:gd name="adj1" fmla="val -111414"/>
              <a:gd name="adj2" fmla="val -6071"/>
              <a:gd name="adj3" fmla="val 16667"/>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Why can’t the compiler get out of my way?</a:t>
            </a:r>
          </a:p>
        </p:txBody>
      </p:sp>
    </p:spTree>
    <p:extLst>
      <p:ext uri="{BB962C8B-B14F-4D97-AF65-F5344CB8AC3E}">
        <p14:creationId xmlns:p14="http://schemas.microsoft.com/office/powerpoint/2010/main" val="255651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20</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21</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dirty="0"/>
              <a:t>In general, “unsafe code” is actually </a:t>
            </a:r>
            <a:r>
              <a:rPr lang="en-US" dirty="0">
                <a:solidFill>
                  <a:schemeClr val="accent4">
                    <a:lumMod val="75000"/>
                  </a:schemeClr>
                </a:solidFill>
              </a:rPr>
              <a:t>Conditionally Safe</a:t>
            </a:r>
          </a:p>
          <a:p>
            <a:pPr lvl="1"/>
            <a:r>
              <a:rPr lang="en-US" dirty="0"/>
              <a:t>i.e., it has a </a:t>
            </a:r>
            <a:r>
              <a:rPr lang="en-US" sz="24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a:t>
            </a:r>
          </a:p>
          <a:p>
            <a:r>
              <a:rPr lang="en-US" dirty="0"/>
              <a:t>However, for advanced cases like raw pointers, safety comes from a </a:t>
            </a:r>
            <a:r>
              <a:rPr lang="en-US" b="1" dirty="0"/>
              <a:t>combination</a:t>
            </a:r>
            <a:r>
              <a:rPr lang="en-US" dirty="0"/>
              <a:t> of this </a:t>
            </a:r>
            <a:r>
              <a:rPr lang="en-US" sz="28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 with complex </a:t>
            </a:r>
            <a:r>
              <a:rPr lang="en-US" i="1" dirty="0">
                <a:solidFill>
                  <a:schemeClr val="accent4">
                    <a:lumMod val="75000"/>
                  </a:schemeClr>
                </a:solidFill>
              </a:rPr>
              <a:t>ownership</a:t>
            </a:r>
            <a:r>
              <a:rPr lang="en-US" dirty="0"/>
              <a:t> reasoning</a:t>
            </a:r>
          </a:p>
          <a:p>
            <a:r>
              <a:rPr lang="en-US" dirty="0"/>
              <a:t>We can handle this ownership reasoning in </a:t>
            </a:r>
            <a:r>
              <a:rPr lang="en-US" b="1" dirty="0"/>
              <a:t>proof</a:t>
            </a:r>
            <a:r>
              <a:rPr lang="en-US" dirty="0"/>
              <a:t> code, without tying it to the physical types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22</a:t>
            </a:fld>
            <a:endParaRPr lang="en-US" dirty="0"/>
          </a:p>
        </p:txBody>
      </p:sp>
    </p:spTree>
    <p:extLst>
      <p:ext uri="{BB962C8B-B14F-4D97-AF65-F5344CB8AC3E}">
        <p14:creationId xmlns:p14="http://schemas.microsoft.com/office/powerpoint/2010/main" val="2018573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7A082-02E0-9CDA-192E-4E21694857F3}"/>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2EDA27BF-4D9A-CB99-AF85-7D03E97E4713}"/>
              </a:ext>
            </a:extLst>
          </p:cNvPr>
          <p:cNvSpPr>
            <a:spLocks noGrp="1"/>
          </p:cNvSpPr>
          <p:nvPr>
            <p:ph type="sldNum" sz="quarter" idx="10"/>
          </p:nvPr>
        </p:nvSpPr>
        <p:spPr/>
        <p:txBody>
          <a:bodyPr/>
          <a:lstStyle/>
          <a:p>
            <a:fld id="{6244B543-AA52-EB47-B3A9-0A2A6FE25F7B}" type="slidenum">
              <a:rPr lang="en-US" smtClean="0"/>
              <a:t>23</a:t>
            </a:fld>
            <a:endParaRPr lang="en-US" dirty="0"/>
          </a:p>
        </p:txBody>
      </p:sp>
      <p:sp>
        <p:nvSpPr>
          <p:cNvPr id="5" name="Oval 4">
            <a:extLst>
              <a:ext uri="{FF2B5EF4-FFF2-40B4-BE49-F238E27FC236}">
                <a16:creationId xmlns:a16="http://schemas.microsoft.com/office/drawing/2014/main" id="{956BD3EC-F012-9F6F-98FA-78533348B60A}"/>
              </a:ext>
            </a:extLst>
          </p:cNvPr>
          <p:cNvSpPr/>
          <p:nvPr/>
        </p:nvSpPr>
        <p:spPr>
          <a:xfrm>
            <a:off x="1397669" y="2249274"/>
            <a:ext cx="5997742" cy="2679032"/>
          </a:xfrm>
          <a:prstGeom prst="ellipse">
            <a:avLst/>
          </a:prstGeom>
          <a:solidFill>
            <a:srgbClr val="FF0000">
              <a:alpha val="16227"/>
            </a:srgb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B63F836C-F448-F588-D956-113CB00C2B79}"/>
              </a:ext>
            </a:extLst>
          </p:cNvPr>
          <p:cNvSpPr/>
          <p:nvPr/>
        </p:nvSpPr>
        <p:spPr>
          <a:xfrm>
            <a:off x="4890838" y="2249273"/>
            <a:ext cx="6130089" cy="2679032"/>
          </a:xfrm>
          <a:prstGeom prst="ellipse">
            <a:avLst/>
          </a:prstGeom>
          <a:solidFill>
            <a:schemeClr val="accent3">
              <a:lumMod val="60000"/>
              <a:lumOff val="40000"/>
              <a:alpha val="28711"/>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91A86EA0-92AB-A963-10A2-9D7A88129445}"/>
              </a:ext>
            </a:extLst>
          </p:cNvPr>
          <p:cNvSpPr txBox="1"/>
          <p:nvPr/>
        </p:nvSpPr>
        <p:spPr>
          <a:xfrm>
            <a:off x="2919664" y="1317006"/>
            <a:ext cx="2534653" cy="830997"/>
          </a:xfrm>
          <a:prstGeom prst="rect">
            <a:avLst/>
          </a:prstGeom>
          <a:noFill/>
        </p:spPr>
        <p:txBody>
          <a:bodyPr wrap="square" rtlCol="0">
            <a:spAutoFit/>
          </a:bodyPr>
          <a:lstStyle/>
          <a:p>
            <a:pPr algn="ctr"/>
            <a:r>
              <a:rPr lang="en-US" sz="2400" dirty="0"/>
              <a:t>Safety ensured by preconditions</a:t>
            </a:r>
          </a:p>
        </p:txBody>
      </p:sp>
      <p:sp>
        <p:nvSpPr>
          <p:cNvPr id="8" name="TextBox 7">
            <a:extLst>
              <a:ext uri="{FF2B5EF4-FFF2-40B4-BE49-F238E27FC236}">
                <a16:creationId xmlns:a16="http://schemas.microsoft.com/office/drawing/2014/main" id="{863A7564-B9D8-A9E5-C355-B757B7B5207E}"/>
              </a:ext>
            </a:extLst>
          </p:cNvPr>
          <p:cNvSpPr txBox="1"/>
          <p:nvPr/>
        </p:nvSpPr>
        <p:spPr>
          <a:xfrm>
            <a:off x="6972301" y="1294310"/>
            <a:ext cx="2534653" cy="830997"/>
          </a:xfrm>
          <a:prstGeom prst="rect">
            <a:avLst/>
          </a:prstGeom>
          <a:noFill/>
        </p:spPr>
        <p:txBody>
          <a:bodyPr wrap="square" rtlCol="0">
            <a:spAutoFit/>
          </a:bodyPr>
          <a:lstStyle/>
          <a:p>
            <a:pPr algn="ctr"/>
            <a:r>
              <a:rPr lang="en-US" sz="2400" dirty="0"/>
              <a:t>Safety ensured by ownership types</a:t>
            </a:r>
          </a:p>
        </p:txBody>
      </p:sp>
      <p:sp>
        <p:nvSpPr>
          <p:cNvPr id="9" name="TextBox 8">
            <a:extLst>
              <a:ext uri="{FF2B5EF4-FFF2-40B4-BE49-F238E27FC236}">
                <a16:creationId xmlns:a16="http://schemas.microsoft.com/office/drawing/2014/main" id="{B35E3EAA-F16A-44F8-E170-4DEE486D731D}"/>
              </a:ext>
            </a:extLst>
          </p:cNvPr>
          <p:cNvSpPr txBox="1"/>
          <p:nvPr/>
        </p:nvSpPr>
        <p:spPr>
          <a:xfrm>
            <a:off x="1700464" y="3030322"/>
            <a:ext cx="4668253"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Option::</a:t>
            </a:r>
            <a:r>
              <a:rPr lang="en-US" dirty="0" err="1">
                <a:latin typeface="Consolas" panose="020B0609020204030204" pitchFamily="49" charset="0"/>
                <a:cs typeface="Consolas" panose="020B0609020204030204" pitchFamily="49" charset="0"/>
              </a:rPr>
              <a:t>unwrap_unchecked</a:t>
            </a:r>
            <a:endParaRPr lang="en-US"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1475AD55-22B2-4DF5-E154-C80B5EA9823E}"/>
              </a:ext>
            </a:extLst>
          </p:cNvPr>
          <p:cNvSpPr txBox="1"/>
          <p:nvPr/>
        </p:nvSpPr>
        <p:spPr>
          <a:xfrm>
            <a:off x="7698206" y="2544211"/>
            <a:ext cx="1497932" cy="523220"/>
          </a:xfrm>
          <a:prstGeom prst="rect">
            <a:avLst/>
          </a:prstGeom>
          <a:noFill/>
        </p:spPr>
        <p:txBody>
          <a:bodyPr wrap="square" rtlCol="0">
            <a:spAutoFit/>
          </a:bodyPr>
          <a:lstStyle/>
          <a:p>
            <a:r>
              <a:rPr lang="en-US" sz="2800" dirty="0"/>
              <a:t>&amp;mut T</a:t>
            </a:r>
          </a:p>
        </p:txBody>
      </p:sp>
      <p:sp>
        <p:nvSpPr>
          <p:cNvPr id="11" name="TextBox 10">
            <a:extLst>
              <a:ext uri="{FF2B5EF4-FFF2-40B4-BE49-F238E27FC236}">
                <a16:creationId xmlns:a16="http://schemas.microsoft.com/office/drawing/2014/main" id="{F6B2802D-54F4-8D59-E538-793982F08B54}"/>
              </a:ext>
            </a:extLst>
          </p:cNvPr>
          <p:cNvSpPr txBox="1"/>
          <p:nvPr/>
        </p:nvSpPr>
        <p:spPr>
          <a:xfrm>
            <a:off x="9559091" y="2969962"/>
            <a:ext cx="1497932" cy="523220"/>
          </a:xfrm>
          <a:prstGeom prst="rect">
            <a:avLst/>
          </a:prstGeom>
          <a:noFill/>
        </p:spPr>
        <p:txBody>
          <a:bodyPr wrap="square" rtlCol="0">
            <a:spAutoFit/>
          </a:bodyPr>
          <a:lstStyle/>
          <a:p>
            <a:r>
              <a:rPr lang="en-US" sz="2800" dirty="0"/>
              <a:t>&amp;T</a:t>
            </a:r>
          </a:p>
        </p:txBody>
      </p:sp>
      <p:sp>
        <p:nvSpPr>
          <p:cNvPr id="12" name="TextBox 11">
            <a:extLst>
              <a:ext uri="{FF2B5EF4-FFF2-40B4-BE49-F238E27FC236}">
                <a16:creationId xmlns:a16="http://schemas.microsoft.com/office/drawing/2014/main" id="{81F03677-2A4C-A836-C7DF-EE8E59CB7597}"/>
              </a:ext>
            </a:extLst>
          </p:cNvPr>
          <p:cNvSpPr txBox="1"/>
          <p:nvPr/>
        </p:nvSpPr>
        <p:spPr>
          <a:xfrm>
            <a:off x="7836568" y="3231572"/>
            <a:ext cx="1497932" cy="523220"/>
          </a:xfrm>
          <a:prstGeom prst="rect">
            <a:avLst/>
          </a:prstGeom>
          <a:noFill/>
        </p:spPr>
        <p:txBody>
          <a:bodyPr wrap="square" rtlCol="0">
            <a:spAutoFit/>
          </a:bodyPr>
          <a:lstStyle/>
          <a:p>
            <a:r>
              <a:rPr lang="en-US" sz="2800" dirty="0"/>
              <a:t>Box&lt;T&gt;</a:t>
            </a:r>
          </a:p>
        </p:txBody>
      </p:sp>
      <p:sp>
        <p:nvSpPr>
          <p:cNvPr id="13" name="TextBox 12">
            <a:extLst>
              <a:ext uri="{FF2B5EF4-FFF2-40B4-BE49-F238E27FC236}">
                <a16:creationId xmlns:a16="http://schemas.microsoft.com/office/drawing/2014/main" id="{C22B0E42-4B36-5135-4ACD-7B1B43972A6A}"/>
              </a:ext>
            </a:extLst>
          </p:cNvPr>
          <p:cNvSpPr txBox="1"/>
          <p:nvPr/>
        </p:nvSpPr>
        <p:spPr>
          <a:xfrm>
            <a:off x="7733298" y="4057841"/>
            <a:ext cx="1497932" cy="523220"/>
          </a:xfrm>
          <a:prstGeom prst="rect">
            <a:avLst/>
          </a:prstGeom>
          <a:noFill/>
        </p:spPr>
        <p:txBody>
          <a:bodyPr wrap="square" rtlCol="0">
            <a:spAutoFit/>
          </a:bodyPr>
          <a:lstStyle/>
          <a:p>
            <a:r>
              <a:rPr lang="en-US" sz="2800" dirty="0" err="1"/>
              <a:t>Rc</a:t>
            </a:r>
            <a:r>
              <a:rPr lang="en-US" sz="2800" dirty="0"/>
              <a:t>&lt;T&gt;</a:t>
            </a:r>
          </a:p>
        </p:txBody>
      </p:sp>
      <p:sp>
        <p:nvSpPr>
          <p:cNvPr id="14" name="TextBox 13">
            <a:extLst>
              <a:ext uri="{FF2B5EF4-FFF2-40B4-BE49-F238E27FC236}">
                <a16:creationId xmlns:a16="http://schemas.microsoft.com/office/drawing/2014/main" id="{D25C5553-B0D7-6268-E82C-6751118310D9}"/>
              </a:ext>
            </a:extLst>
          </p:cNvPr>
          <p:cNvSpPr txBox="1"/>
          <p:nvPr/>
        </p:nvSpPr>
        <p:spPr>
          <a:xfrm>
            <a:off x="9196138" y="3816775"/>
            <a:ext cx="1497932" cy="523220"/>
          </a:xfrm>
          <a:prstGeom prst="rect">
            <a:avLst/>
          </a:prstGeom>
          <a:noFill/>
        </p:spPr>
        <p:txBody>
          <a:bodyPr wrap="square" rtlCol="0">
            <a:spAutoFit/>
          </a:bodyPr>
          <a:lstStyle/>
          <a:p>
            <a:r>
              <a:rPr lang="en-US" sz="2800" dirty="0"/>
              <a:t>Arc&lt;T&gt;</a:t>
            </a:r>
          </a:p>
        </p:txBody>
      </p:sp>
      <p:sp>
        <p:nvSpPr>
          <p:cNvPr id="15" name="TextBox 14">
            <a:extLst>
              <a:ext uri="{FF2B5EF4-FFF2-40B4-BE49-F238E27FC236}">
                <a16:creationId xmlns:a16="http://schemas.microsoft.com/office/drawing/2014/main" id="{D8DCE4D4-F4B7-DF0A-3465-3F7F959A9CB4}"/>
              </a:ext>
            </a:extLst>
          </p:cNvPr>
          <p:cNvSpPr txBox="1"/>
          <p:nvPr/>
        </p:nvSpPr>
        <p:spPr>
          <a:xfrm>
            <a:off x="5331995" y="3153932"/>
            <a:ext cx="1640306" cy="584775"/>
          </a:xfrm>
          <a:prstGeom prst="rect">
            <a:avLst/>
          </a:prstGeom>
          <a:noFill/>
        </p:spPr>
        <p:txBody>
          <a:bodyPr wrap="square" rtlCol="0">
            <a:spAutoFit/>
          </a:bodyPr>
          <a:lstStyle/>
          <a:p>
            <a:r>
              <a:rPr lang="en-US" sz="3200" dirty="0"/>
              <a:t>Raw </a:t>
            </a:r>
            <a:r>
              <a:rPr lang="en-US" sz="3200" dirty="0" err="1"/>
              <a:t>ptrs</a:t>
            </a:r>
            <a:endParaRPr lang="en-US" sz="3200" dirty="0"/>
          </a:p>
        </p:txBody>
      </p:sp>
      <p:sp>
        <p:nvSpPr>
          <p:cNvPr id="19" name="Right Brace 18">
            <a:extLst>
              <a:ext uri="{FF2B5EF4-FFF2-40B4-BE49-F238E27FC236}">
                <a16:creationId xmlns:a16="http://schemas.microsoft.com/office/drawing/2014/main" id="{2AA0449D-88F8-2E50-DA7F-10F86B48D400}"/>
              </a:ext>
            </a:extLst>
          </p:cNvPr>
          <p:cNvSpPr/>
          <p:nvPr/>
        </p:nvSpPr>
        <p:spPr>
          <a:xfrm rot="5400000">
            <a:off x="4097755" y="2576249"/>
            <a:ext cx="930443" cy="5725027"/>
          </a:xfrm>
          <a:prstGeom prst="rightBrace">
            <a:avLst/>
          </a:prstGeom>
          <a:ln w="76200">
            <a:solidFill>
              <a:srgbClr val="FF0000"/>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842A2D8F-EE7B-E424-32F7-4507CAF5D5FE}"/>
              </a:ext>
            </a:extLst>
          </p:cNvPr>
          <p:cNvSpPr txBox="1"/>
          <p:nvPr/>
        </p:nvSpPr>
        <p:spPr>
          <a:xfrm>
            <a:off x="3609474" y="5907658"/>
            <a:ext cx="2967790" cy="461665"/>
          </a:xfrm>
          <a:prstGeom prst="rect">
            <a:avLst/>
          </a:prstGeom>
          <a:noFill/>
        </p:spPr>
        <p:txBody>
          <a:bodyPr wrap="square" rtlCol="0">
            <a:spAutoFit/>
          </a:bodyPr>
          <a:lstStyle/>
          <a:p>
            <a:r>
              <a:rPr lang="en-US" sz="2400" b="1" dirty="0">
                <a:solidFill>
                  <a:srgbClr val="C00000"/>
                </a:solidFill>
              </a:rPr>
              <a:t>“Unsafe code”</a:t>
            </a:r>
          </a:p>
        </p:txBody>
      </p:sp>
      <p:sp>
        <p:nvSpPr>
          <p:cNvPr id="21" name="Right Brace 20">
            <a:extLst>
              <a:ext uri="{FF2B5EF4-FFF2-40B4-BE49-F238E27FC236}">
                <a16:creationId xmlns:a16="http://schemas.microsoft.com/office/drawing/2014/main" id="{F87D0296-1992-77DE-4588-273B075D10CE}"/>
              </a:ext>
            </a:extLst>
          </p:cNvPr>
          <p:cNvSpPr/>
          <p:nvPr/>
        </p:nvSpPr>
        <p:spPr>
          <a:xfrm rot="5400000">
            <a:off x="8779042" y="3657119"/>
            <a:ext cx="930443" cy="3553326"/>
          </a:xfrm>
          <a:prstGeom prst="rightBrace">
            <a:avLst/>
          </a:prstGeom>
          <a:ln w="76200">
            <a:solidFill>
              <a:schemeClr val="accent3">
                <a:lumMod val="60000"/>
                <a:lumOff val="40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76B7389-F9D2-CDCE-FC6B-64656FA9F3E3}"/>
              </a:ext>
            </a:extLst>
          </p:cNvPr>
          <p:cNvSpPr txBox="1"/>
          <p:nvPr/>
        </p:nvSpPr>
        <p:spPr>
          <a:xfrm>
            <a:off x="8447172" y="5918715"/>
            <a:ext cx="2967790" cy="461665"/>
          </a:xfrm>
          <a:prstGeom prst="rect">
            <a:avLst/>
          </a:prstGeom>
          <a:noFill/>
        </p:spPr>
        <p:txBody>
          <a:bodyPr wrap="square" rtlCol="0">
            <a:spAutoFit/>
          </a:bodyPr>
          <a:lstStyle/>
          <a:p>
            <a:r>
              <a:rPr lang="en-US" sz="2400" b="1" dirty="0">
                <a:solidFill>
                  <a:schemeClr val="accent3">
                    <a:lumMod val="75000"/>
                  </a:schemeClr>
                </a:solidFill>
              </a:rPr>
              <a:t>“Safe code”</a:t>
            </a:r>
          </a:p>
        </p:txBody>
      </p:sp>
    </p:spTree>
    <p:extLst>
      <p:ext uri="{BB962C8B-B14F-4D97-AF65-F5344CB8AC3E}">
        <p14:creationId xmlns:p14="http://schemas.microsoft.com/office/powerpoint/2010/main" val="3943142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24</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25</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26</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690689"/>
            <a:ext cx="11353800" cy="4524315"/>
          </a:xfrm>
          <a:prstGeom prst="rect">
            <a:avLst/>
          </a:prstGeom>
          <a:noFill/>
        </p:spPr>
        <p:txBody>
          <a:bodyPr wrap="square">
            <a:spAutoFit/>
          </a:bodyPr>
          <a:lstStyle/>
          <a:p>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example</a:t>
            </a:r>
            <a:r>
              <a:rPr lang="en-US" sz="3200" b="0" i="0" dirty="0">
                <a:solidFill>
                  <a:srgbClr val="000000"/>
                </a:solidFill>
                <a:effectLst/>
                <a:latin typeface="Consolas" panose="020B0609020204030204" pitchFamily="49" charset="0"/>
                <a:cs typeface="Consolas" panose="020B0609020204030204" pitchFamily="49" charset="0"/>
              </a:rPr>
              <a:t>(cell1: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 cell2: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-&gt;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solidFill>
                <a:srgbClr val="000000"/>
              </a:solidFill>
              <a:latin typeface="Consolas" panose="020B0609020204030204" pitchFamily="49" charset="0"/>
              <a:cs typeface="Consolas" panose="020B0609020204030204" pitchFamily="49" charset="0"/>
            </a:endParaRPr>
          </a:p>
          <a:p>
            <a:r>
              <a:rPr lang="en-US" sz="3200" b="0" i="0" dirty="0">
                <a:solidFill>
                  <a:srgbClr val="000000"/>
                </a:solidFill>
                <a:effectLst/>
                <a:latin typeface="Consolas" panose="020B0609020204030204" pitchFamily="49" charset="0"/>
                <a:cs typeface="Consolas" panose="020B0609020204030204" pitchFamily="49" charset="0"/>
              </a:rPr>
              <a:t>    cell1.set(</a:t>
            </a:r>
            <a:r>
              <a:rPr lang="en-US" sz="3200" b="0" i="0" dirty="0">
                <a:solidFill>
                  <a:srgbClr val="B21E00"/>
                </a:solidFill>
                <a:effectLst/>
                <a:latin typeface="Consolas" panose="020B0609020204030204" pitchFamily="49" charset="0"/>
                <a:cs typeface="Consolas" panose="020B0609020204030204" pitchFamily="49" charset="0"/>
              </a:rPr>
              <a:t>24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cell2.set(</a:t>
            </a:r>
            <a:r>
              <a:rPr lang="en-US" sz="3200" b="0" i="0" dirty="0">
                <a:solidFill>
                  <a:srgbClr val="B21E00"/>
                </a:solidFill>
                <a:effectLst/>
                <a:latin typeface="Consolas" panose="020B0609020204030204" pitchFamily="49" charset="0"/>
                <a:cs typeface="Consolas" panose="020B0609020204030204" pitchFamily="49" charset="0"/>
              </a:rPr>
              <a:t>25</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x = cell1.get();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y = cell2.get();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(x, y)</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6E46D1AB-92BA-57E9-3EBD-13C4188913E5}"/>
              </a:ext>
            </a:extLst>
          </p:cNvPr>
          <p:cNvSpPr txBox="1"/>
          <p:nvPr/>
        </p:nvSpPr>
        <p:spPr>
          <a:xfrm>
            <a:off x="6515100" y="2983350"/>
            <a:ext cx="2743200"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cell1 = 24</a:t>
            </a:r>
          </a:p>
        </p:txBody>
      </p:sp>
      <p:sp>
        <p:nvSpPr>
          <p:cNvPr id="10" name="TextBox 9">
            <a:extLst>
              <a:ext uri="{FF2B5EF4-FFF2-40B4-BE49-F238E27FC236}">
                <a16:creationId xmlns:a16="http://schemas.microsoft.com/office/drawing/2014/main" id="{EB1037FC-23EF-B62C-2CB4-B12B86B39C83}"/>
              </a:ext>
            </a:extLst>
          </p:cNvPr>
          <p:cNvSpPr txBox="1"/>
          <p:nvPr/>
        </p:nvSpPr>
        <p:spPr>
          <a:xfrm>
            <a:off x="6610350" y="3629681"/>
            <a:ext cx="2743200"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cell2 = 25</a:t>
            </a:r>
          </a:p>
        </p:txBody>
      </p:sp>
      <p:sp>
        <p:nvSpPr>
          <p:cNvPr id="11" name="TextBox 10">
            <a:extLst>
              <a:ext uri="{FF2B5EF4-FFF2-40B4-BE49-F238E27FC236}">
                <a16:creationId xmlns:a16="http://schemas.microsoft.com/office/drawing/2014/main" id="{6C68198B-AE01-0EE3-258C-B03FC7420F35}"/>
              </a:ext>
            </a:extLst>
          </p:cNvPr>
          <p:cNvSpPr txBox="1"/>
          <p:nvPr/>
        </p:nvSpPr>
        <p:spPr>
          <a:xfrm>
            <a:off x="6610350" y="4276011"/>
            <a:ext cx="4378492"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x = 24</a:t>
            </a:r>
          </a:p>
        </p:txBody>
      </p:sp>
      <p:sp>
        <p:nvSpPr>
          <p:cNvPr id="12" name="TextBox 11">
            <a:extLst>
              <a:ext uri="{FF2B5EF4-FFF2-40B4-BE49-F238E27FC236}">
                <a16:creationId xmlns:a16="http://schemas.microsoft.com/office/drawing/2014/main" id="{8BAFFF5E-B49A-BB8D-1855-873E3F811CD3}"/>
              </a:ext>
            </a:extLst>
          </p:cNvPr>
          <p:cNvSpPr txBox="1"/>
          <p:nvPr/>
        </p:nvSpPr>
        <p:spPr>
          <a:xfrm>
            <a:off x="6610350" y="4844145"/>
            <a:ext cx="4378492"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y = 25</a:t>
            </a: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(x, y) = (24, 25)</a:t>
            </a:r>
          </a:p>
        </p:txBody>
      </p:sp>
    </p:spTree>
    <p:extLst>
      <p:ext uri="{BB962C8B-B14F-4D97-AF65-F5344CB8AC3E}">
        <p14:creationId xmlns:p14="http://schemas.microsoft.com/office/powerpoint/2010/main" val="250323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28</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690689"/>
            <a:ext cx="11353800" cy="4524315"/>
          </a:xfrm>
          <a:prstGeom prst="rect">
            <a:avLst/>
          </a:prstGeom>
          <a:noFill/>
        </p:spPr>
        <p:txBody>
          <a:bodyPr wrap="square">
            <a:spAutoFit/>
          </a:bodyPr>
          <a:lstStyle/>
          <a:p>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example</a:t>
            </a:r>
            <a:r>
              <a:rPr lang="en-US" sz="3200" b="0" i="0" dirty="0">
                <a:solidFill>
                  <a:srgbClr val="000000"/>
                </a:solidFill>
                <a:effectLst/>
                <a:latin typeface="Consolas" panose="020B0609020204030204" pitchFamily="49" charset="0"/>
                <a:cs typeface="Consolas" panose="020B0609020204030204" pitchFamily="49" charset="0"/>
              </a:rPr>
              <a:t>(cell1: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 cell2: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-&gt;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solidFill>
                <a:srgbClr val="000000"/>
              </a:solidFill>
              <a:latin typeface="Consolas" panose="020B0609020204030204" pitchFamily="49" charset="0"/>
              <a:cs typeface="Consolas" panose="020B0609020204030204" pitchFamily="49" charset="0"/>
            </a:endParaRPr>
          </a:p>
          <a:p>
            <a:r>
              <a:rPr lang="en-US" sz="3200" b="0" i="0" dirty="0">
                <a:solidFill>
                  <a:srgbClr val="000000"/>
                </a:solidFill>
                <a:effectLst/>
                <a:latin typeface="Consolas" panose="020B0609020204030204" pitchFamily="49" charset="0"/>
                <a:cs typeface="Consolas" panose="020B0609020204030204" pitchFamily="49" charset="0"/>
              </a:rPr>
              <a:t>    cell1.set(</a:t>
            </a:r>
            <a:r>
              <a:rPr lang="en-US" sz="3200" b="0" i="0" dirty="0">
                <a:solidFill>
                  <a:srgbClr val="B21E00"/>
                </a:solidFill>
                <a:effectLst/>
                <a:latin typeface="Consolas" panose="020B0609020204030204" pitchFamily="49" charset="0"/>
                <a:cs typeface="Consolas" panose="020B0609020204030204" pitchFamily="49" charset="0"/>
              </a:rPr>
              <a:t>24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cell2.set(</a:t>
            </a:r>
            <a:r>
              <a:rPr lang="en-US" sz="3200" b="0" i="0" dirty="0">
                <a:solidFill>
                  <a:srgbClr val="B21E00"/>
                </a:solidFill>
                <a:effectLst/>
                <a:latin typeface="Consolas" panose="020B0609020204030204" pitchFamily="49" charset="0"/>
                <a:cs typeface="Consolas" panose="020B0609020204030204" pitchFamily="49" charset="0"/>
              </a:rPr>
              <a:t>25</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x = cell1.get();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y = cell2.get();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(x, y)</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6E46D1AB-92BA-57E9-3EBD-13C4188913E5}"/>
              </a:ext>
            </a:extLst>
          </p:cNvPr>
          <p:cNvSpPr txBox="1"/>
          <p:nvPr/>
        </p:nvSpPr>
        <p:spPr>
          <a:xfrm>
            <a:off x="6515100" y="2983350"/>
            <a:ext cx="2743200"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cell1 = 24</a:t>
            </a:r>
          </a:p>
        </p:txBody>
      </p:sp>
      <p:sp>
        <p:nvSpPr>
          <p:cNvPr id="10" name="TextBox 9">
            <a:extLst>
              <a:ext uri="{FF2B5EF4-FFF2-40B4-BE49-F238E27FC236}">
                <a16:creationId xmlns:a16="http://schemas.microsoft.com/office/drawing/2014/main" id="{EB1037FC-23EF-B62C-2CB4-B12B86B39C83}"/>
              </a:ext>
            </a:extLst>
          </p:cNvPr>
          <p:cNvSpPr txBox="1"/>
          <p:nvPr/>
        </p:nvSpPr>
        <p:spPr>
          <a:xfrm>
            <a:off x="6610350" y="3629681"/>
            <a:ext cx="2743200"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cell2 = 25</a:t>
            </a:r>
          </a:p>
        </p:txBody>
      </p:sp>
      <p:sp>
        <p:nvSpPr>
          <p:cNvPr id="11" name="TextBox 10">
            <a:extLst>
              <a:ext uri="{FF2B5EF4-FFF2-40B4-BE49-F238E27FC236}">
                <a16:creationId xmlns:a16="http://schemas.microsoft.com/office/drawing/2014/main" id="{6C68198B-AE01-0EE3-258C-B03FC7420F35}"/>
              </a:ext>
            </a:extLst>
          </p:cNvPr>
          <p:cNvSpPr txBox="1"/>
          <p:nvPr/>
        </p:nvSpPr>
        <p:spPr>
          <a:xfrm>
            <a:off x="6610350" y="4276011"/>
            <a:ext cx="4378492"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x = 24</a:t>
            </a:r>
          </a:p>
        </p:txBody>
      </p:sp>
      <p:sp>
        <p:nvSpPr>
          <p:cNvPr id="12" name="TextBox 11">
            <a:extLst>
              <a:ext uri="{FF2B5EF4-FFF2-40B4-BE49-F238E27FC236}">
                <a16:creationId xmlns:a16="http://schemas.microsoft.com/office/drawing/2014/main" id="{8BAFFF5E-B49A-BB8D-1855-873E3F811CD3}"/>
              </a:ext>
            </a:extLst>
          </p:cNvPr>
          <p:cNvSpPr txBox="1"/>
          <p:nvPr/>
        </p:nvSpPr>
        <p:spPr>
          <a:xfrm>
            <a:off x="6610350" y="4844145"/>
            <a:ext cx="4378492" cy="646331"/>
          </a:xfrm>
          <a:prstGeom prst="rect">
            <a:avLst/>
          </a:prstGeom>
          <a:noFill/>
        </p:spPr>
        <p:txBody>
          <a:bodyPr wrap="square" rtlCol="0">
            <a:spAutoFit/>
          </a:bodyPr>
          <a:lstStyle/>
          <a:p>
            <a:r>
              <a:rPr lang="en-US" sz="3600" dirty="0">
                <a:solidFill>
                  <a:schemeClr val="accent4">
                    <a:lumMod val="75000"/>
                  </a:schemeClr>
                </a:solidFill>
                <a:latin typeface="Comic Sans MS" panose="030F0902030302020204" pitchFamily="66" charset="0"/>
              </a:rPr>
              <a:t>y = 25</a:t>
            </a: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646331"/>
          </a:xfrm>
          <a:prstGeom prst="rect">
            <a:avLst/>
          </a:prstGeom>
          <a:noFill/>
        </p:spPr>
        <p:txBody>
          <a:bodyPr wrap="square" rtlCol="0">
            <a:spAutoFit/>
          </a:bodyPr>
          <a:lstStyle/>
          <a:p>
            <a:r>
              <a:rPr lang="en-US" sz="3600" strike="sngStrike" dirty="0">
                <a:solidFill>
                  <a:schemeClr val="accent4">
                    <a:lumMod val="75000"/>
                  </a:schemeClr>
                </a:solidFill>
                <a:latin typeface="Comic Sans MS" panose="030F0902030302020204" pitchFamily="66" charset="0"/>
              </a:rPr>
              <a:t>(x, y) = (24, 25)</a:t>
            </a:r>
          </a:p>
        </p:txBody>
      </p:sp>
      <p:sp>
        <p:nvSpPr>
          <p:cNvPr id="3" name="TextBox 2">
            <a:extLst>
              <a:ext uri="{FF2B5EF4-FFF2-40B4-BE49-F238E27FC236}">
                <a16:creationId xmlns:a16="http://schemas.microsoft.com/office/drawing/2014/main" id="{B75D99F8-0FC9-334E-F2CB-8E556032A2A6}"/>
              </a:ext>
            </a:extLst>
          </p:cNvPr>
          <p:cNvSpPr txBox="1"/>
          <p:nvPr/>
        </p:nvSpPr>
        <p:spPr>
          <a:xfrm>
            <a:off x="5847151" y="5710020"/>
            <a:ext cx="5526898" cy="646331"/>
          </a:xfrm>
          <a:prstGeom prst="rect">
            <a:avLst/>
          </a:prstGeom>
          <a:noFill/>
        </p:spPr>
        <p:txBody>
          <a:bodyPr wrap="square" rtlCol="0">
            <a:spAutoFit/>
          </a:bodyPr>
          <a:lstStyle/>
          <a:p>
            <a:r>
              <a:rPr lang="en-US" sz="3600" dirty="0">
                <a:solidFill>
                  <a:srgbClr val="C00000"/>
                </a:solidFill>
                <a:latin typeface="Comic Sans MS" panose="030F0902030302020204" pitchFamily="66" charset="0"/>
              </a:rPr>
              <a:t>But (25, 25) is possible!</a:t>
            </a:r>
          </a:p>
        </p:txBody>
      </p:sp>
    </p:spTree>
    <p:extLst>
      <p:ext uri="{BB962C8B-B14F-4D97-AF65-F5344CB8AC3E}">
        <p14:creationId xmlns:p14="http://schemas.microsoft.com/office/powerpoint/2010/main" val="4094423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690689"/>
            <a:ext cx="11353800" cy="4524315"/>
          </a:xfrm>
          <a:prstGeom prst="rect">
            <a:avLst/>
          </a:prstGeom>
          <a:noFill/>
        </p:spPr>
        <p:txBody>
          <a:bodyPr wrap="square">
            <a:spAutoFit/>
          </a:bodyPr>
          <a:lstStyle/>
          <a:p>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example</a:t>
            </a:r>
            <a:r>
              <a:rPr lang="en-US" sz="3200" b="0" i="0" dirty="0">
                <a:solidFill>
                  <a:srgbClr val="000000"/>
                </a:solidFill>
                <a:effectLst/>
                <a:latin typeface="Consolas" panose="020B0609020204030204" pitchFamily="49" charset="0"/>
                <a:cs typeface="Consolas" panose="020B0609020204030204" pitchFamily="49" charset="0"/>
              </a:rPr>
              <a:t>(cell1: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 cell2: &amp;Cell&lt;</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&gt;)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-&gt;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B21E00"/>
                </a:solidFill>
                <a:effectLst/>
                <a:latin typeface="Consolas" panose="020B0609020204030204" pitchFamily="49" charset="0"/>
                <a:cs typeface="Consolas" panose="020B0609020204030204" pitchFamily="49" charset="0"/>
              </a:rPr>
              <a:t>u64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solidFill>
                <a:srgbClr val="000000"/>
              </a:solidFill>
              <a:latin typeface="Consolas" panose="020B0609020204030204" pitchFamily="49" charset="0"/>
              <a:cs typeface="Consolas" panose="020B0609020204030204" pitchFamily="49" charset="0"/>
            </a:endParaRPr>
          </a:p>
          <a:p>
            <a:r>
              <a:rPr lang="en-US" sz="3200" b="0" i="0" dirty="0">
                <a:solidFill>
                  <a:srgbClr val="000000"/>
                </a:solidFill>
                <a:effectLst/>
                <a:latin typeface="Consolas" panose="020B0609020204030204" pitchFamily="49" charset="0"/>
                <a:cs typeface="Consolas" panose="020B0609020204030204" pitchFamily="49" charset="0"/>
              </a:rPr>
              <a:t>    cell1.set(</a:t>
            </a:r>
            <a:r>
              <a:rPr lang="en-US" sz="3200" b="0" i="0" dirty="0">
                <a:solidFill>
                  <a:srgbClr val="B21E00"/>
                </a:solidFill>
                <a:effectLst/>
                <a:latin typeface="Consolas" panose="020B0609020204030204" pitchFamily="49" charset="0"/>
                <a:cs typeface="Consolas" panose="020B0609020204030204" pitchFamily="49" charset="0"/>
              </a:rPr>
              <a:t>24</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cell2.set(</a:t>
            </a:r>
            <a:r>
              <a:rPr lang="en-US" sz="3200" b="0" i="0" dirty="0">
                <a:solidFill>
                  <a:srgbClr val="B21E00"/>
                </a:solidFill>
                <a:effectLst/>
                <a:latin typeface="Consolas" panose="020B0609020204030204" pitchFamily="49" charset="0"/>
                <a:cs typeface="Consolas" panose="020B0609020204030204" pitchFamily="49" charset="0"/>
              </a:rPr>
              <a:t>25</a:t>
            </a:r>
            <a:r>
              <a:rPr lang="en-US" sz="3200" b="0" i="0" dirty="0">
                <a:solidFill>
                  <a:srgbClr val="000000"/>
                </a:solidFill>
                <a:effectLst/>
                <a:latin typeface="Consolas" panose="020B0609020204030204" pitchFamily="49" charset="0"/>
                <a:cs typeface="Consolas" panose="020B0609020204030204" pitchFamily="49" charset="0"/>
              </a:rPr>
              <a: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x = cell1.get();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let</a:t>
            </a:r>
            <a:r>
              <a:rPr lang="en-US" sz="3200" b="0" i="0" dirty="0">
                <a:solidFill>
                  <a:srgbClr val="000000"/>
                </a:solidFill>
                <a:effectLst/>
                <a:latin typeface="Consolas" panose="020B0609020204030204" pitchFamily="49" charset="0"/>
                <a:cs typeface="Consolas" panose="020B0609020204030204" pitchFamily="49" charset="0"/>
              </a:rPr>
              <a:t> y = cell2.get();</a:t>
            </a:r>
          </a:p>
          <a:p>
            <a:r>
              <a:rPr lang="en-US" sz="3200" dirty="0">
                <a:solidFill>
                  <a:srgbClr val="000000"/>
                </a:solidFill>
                <a:latin typeface="Consolas" panose="020B0609020204030204" pitchFamily="49" charset="0"/>
                <a:cs typeface="Consolas" panose="020B0609020204030204" pitchFamily="49" charset="0"/>
              </a:rPr>
              <a:t>    </a:t>
            </a:r>
            <a:r>
              <a:rPr lang="en-US" sz="3200" b="0" i="0" dirty="0">
                <a:solidFill>
                  <a:srgbClr val="000000"/>
                </a:solidFill>
                <a:effectLst/>
                <a:latin typeface="Consolas" panose="020B0609020204030204" pitchFamily="49" charset="0"/>
                <a:cs typeface="Consolas" panose="020B0609020204030204" pitchFamily="49" charset="0"/>
              </a:rPr>
              <a:t>(x, y)</a:t>
            </a:r>
          </a:p>
          <a:p>
            <a:r>
              <a:rPr lang="en-US" sz="3200" b="0" i="0" dirty="0">
                <a:solidFill>
                  <a:srgbClr val="000000"/>
                </a:solidFill>
                <a:effectLst/>
                <a:latin typeface="Consolas" panose="020B0609020204030204" pitchFamily="49" charset="0"/>
                <a:cs typeface="Consolas" panose="020B0609020204030204" pitchFamily="49" charset="0"/>
              </a:rPr>
              <a:t>}</a:t>
            </a:r>
            <a:endParaRPr lang="en-US" sz="3200" dirty="0">
              <a:latin typeface="Consolas" panose="020B0609020204030204" pitchFamily="49" charset="0"/>
              <a:cs typeface="Consolas" panose="020B0609020204030204" pitchFamily="49" charset="0"/>
            </a:endParaRPr>
          </a:p>
        </p:txBody>
      </p:sp>
      <p:sp>
        <p:nvSpPr>
          <p:cNvPr id="8" name="TextBox 7">
            <a:extLst>
              <a:ext uri="{FF2B5EF4-FFF2-40B4-BE49-F238E27FC236}">
                <a16:creationId xmlns:a16="http://schemas.microsoft.com/office/drawing/2014/main" id="{37C3B8B7-71C9-C529-3A74-A3FB5CDBD392}"/>
              </a:ext>
            </a:extLst>
          </p:cNvPr>
          <p:cNvSpPr txBox="1"/>
          <p:nvPr/>
        </p:nvSpPr>
        <p:spPr>
          <a:xfrm>
            <a:off x="6096000" y="2831586"/>
            <a:ext cx="6096000" cy="3416320"/>
          </a:xfrm>
          <a:prstGeom prst="rect">
            <a:avLst/>
          </a:prstGeom>
          <a:noFill/>
        </p:spPr>
        <p:txBody>
          <a:bodyPr wrap="square">
            <a:spAutoFit/>
          </a:bodyPr>
          <a:lstStyle/>
          <a:p>
            <a:pPr algn="ctr"/>
            <a:r>
              <a:rPr lang="en-US" sz="2400" dirty="0">
                <a:solidFill>
                  <a:schemeClr val="accent4">
                    <a:lumMod val="50000"/>
                  </a:schemeClr>
                </a:solidFill>
                <a:latin typeface="Comic Sans MS" panose="030F0902030302020204" pitchFamily="66" charset="0"/>
              </a:rPr>
              <a:t>Option 1: Maintain a “cell heap”</a:t>
            </a:r>
          </a:p>
          <a:p>
            <a:pPr algn="ctr"/>
            <a:endParaRPr lang="en-US" sz="2400" dirty="0">
              <a:solidFill>
                <a:schemeClr val="accent4">
                  <a:lumMod val="50000"/>
                </a:schemeClr>
              </a:solidFill>
              <a:latin typeface="Comic Sans MS" panose="030F0902030302020204" pitchFamily="66" charset="0"/>
            </a:endParaRPr>
          </a:p>
          <a:p>
            <a:pPr algn="ctr"/>
            <a:r>
              <a:rPr lang="en-US" sz="2400" dirty="0">
                <a:solidFill>
                  <a:schemeClr val="accent4">
                    <a:lumMod val="50000"/>
                  </a:schemeClr>
                </a:solidFill>
                <a:latin typeface="Comic Sans MS" panose="030F0902030302020204" pitchFamily="66" charset="0"/>
              </a:rPr>
              <a:t>Heap = [ cell1 |--&gt; 24 ; cell2 |-</a:t>
            </a:r>
            <a:r>
              <a:rPr lang="en-US" sz="2400" dirty="0">
                <a:solidFill>
                  <a:schemeClr val="accent4">
                    <a:lumMod val="50000"/>
                  </a:schemeClr>
                </a:solidFill>
                <a:latin typeface="Comic Sans MS" panose="030F0902030302020204" pitchFamily="66" charset="0"/>
                <a:sym typeface="Wingdings" pitchFamily="2" charset="2"/>
              </a:rPr>
              <a:t>-&gt; 25 ]</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Or</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Heap = [ cell1 |--&gt; 25]</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endParaRPr lang="en-US" sz="2400" dirty="0">
              <a:solidFill>
                <a:schemeClr val="accent4">
                  <a:lumMod val="50000"/>
                </a:schemeClr>
              </a:solidFill>
              <a:latin typeface="Comic Sans MS" panose="030F0902030302020204" pitchFamily="66" charset="0"/>
            </a:endParaRPr>
          </a:p>
        </p:txBody>
      </p:sp>
      <p:cxnSp>
        <p:nvCxnSpPr>
          <p:cNvPr id="14" name="Straight Arrow Connector 13">
            <a:extLst>
              <a:ext uri="{FF2B5EF4-FFF2-40B4-BE49-F238E27FC236}">
                <a16:creationId xmlns:a16="http://schemas.microsoft.com/office/drawing/2014/main" id="{5AFD8535-C22C-82BF-BDFF-47FCB27D2A01}"/>
              </a:ext>
            </a:extLst>
          </p:cNvPr>
          <p:cNvCxnSpPr/>
          <p:nvPr/>
        </p:nvCxnSpPr>
        <p:spPr>
          <a:xfrm flipV="1">
            <a:off x="5678905" y="5165558"/>
            <a:ext cx="1636295" cy="721895"/>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5CD6FCE7-32FA-15A5-5955-10A6A9D0962B}"/>
              </a:ext>
            </a:extLst>
          </p:cNvPr>
          <p:cNvSpPr txBox="1"/>
          <p:nvPr/>
        </p:nvSpPr>
        <p:spPr>
          <a:xfrm>
            <a:off x="3545305" y="5963281"/>
            <a:ext cx="3769895" cy="830997"/>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This “leaks” the mutability everywhere</a:t>
            </a:r>
          </a:p>
        </p:txBody>
      </p:sp>
    </p:spTree>
    <p:extLst>
      <p:ext uri="{BB962C8B-B14F-4D97-AF65-F5344CB8AC3E}">
        <p14:creationId xmlns:p14="http://schemas.microsoft.com/office/powerpoint/2010/main" val="967061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3</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Our goal is to </a:t>
            </a:r>
            <a:r>
              <a:rPr lang="en-US" b="1" dirty="0">
                <a:solidFill>
                  <a:schemeClr val="accent4">
                    <a:lumMod val="75000"/>
                  </a:schemeClr>
                </a:solidFill>
              </a:rPr>
              <a:t>encapsulate</a:t>
            </a:r>
            <a:r>
              <a:rPr lang="en-US" dirty="0">
                <a:solidFill>
                  <a:schemeClr val="accent4">
                    <a:lumMod val="75000"/>
                  </a:schemeClr>
                </a:solidFill>
              </a:rPr>
              <a:t> </a:t>
            </a:r>
            <a:r>
              <a:rPr lang="en-US" b="1" dirty="0">
                <a:solidFill>
                  <a:schemeClr val="accent4">
                    <a:lumMod val="75000"/>
                  </a:schemeClr>
                </a:solidFill>
              </a:rPr>
              <a:t>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30</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
        <p:nvSpPr>
          <p:cNvPr id="3" name="TextBox 2">
            <a:extLst>
              <a:ext uri="{FF2B5EF4-FFF2-40B4-BE49-F238E27FC236}">
                <a16:creationId xmlns:a16="http://schemas.microsoft.com/office/drawing/2014/main" id="{BC79F9F7-3972-C71F-688A-3D48BA48B00E}"/>
              </a:ext>
            </a:extLst>
          </p:cNvPr>
          <p:cNvSpPr txBox="1"/>
          <p:nvPr/>
        </p:nvSpPr>
        <p:spPr>
          <a:xfrm>
            <a:off x="160422" y="2101516"/>
            <a:ext cx="3978442" cy="3108543"/>
          </a:xfrm>
          <a:prstGeom prst="rect">
            <a:avLst/>
          </a:prstGeom>
          <a:noFill/>
        </p:spPr>
        <p:txBody>
          <a:bodyPr wrap="square" rtlCol="0">
            <a:spAutoFit/>
          </a:bodyPr>
          <a:lstStyle/>
          <a:p>
            <a:pPr algn="ctr"/>
            <a:r>
              <a:rPr lang="en-US" sz="2800" dirty="0"/>
              <a:t>The whole point of interior mutability is to “pretend” that something mutable is immutable.</a:t>
            </a:r>
          </a:p>
          <a:p>
            <a:pPr algn="ctr"/>
            <a:endParaRPr lang="en-US" sz="2800" dirty="0"/>
          </a:p>
          <a:p>
            <a:pPr algn="ctr"/>
            <a:r>
              <a:rPr lang="en-US" sz="2800" dirty="0"/>
              <a:t>Verification should reflect that.</a:t>
            </a:r>
          </a:p>
        </p:txBody>
      </p:sp>
      <p:sp>
        <p:nvSpPr>
          <p:cNvPr id="6" name="TextBox 5">
            <a:extLst>
              <a:ext uri="{FF2B5EF4-FFF2-40B4-BE49-F238E27FC236}">
                <a16:creationId xmlns:a16="http://schemas.microsoft.com/office/drawing/2014/main" id="{8C39E6C1-F7C7-C19D-8985-C41EF650B3C0}"/>
              </a:ext>
            </a:extLst>
          </p:cNvPr>
          <p:cNvSpPr txBox="1"/>
          <p:nvPr/>
        </p:nvSpPr>
        <p:spPr>
          <a:xfrm>
            <a:off x="9065994" y="4515327"/>
            <a:ext cx="2887579" cy="1384995"/>
          </a:xfrm>
          <a:prstGeom prst="rect">
            <a:avLst/>
          </a:prstGeom>
          <a:noFill/>
        </p:spPr>
        <p:txBody>
          <a:bodyPr wrap="square" rtlCol="0">
            <a:spAutoFit/>
          </a:bodyPr>
          <a:lstStyle/>
          <a:p>
            <a:pPr algn="ctr"/>
            <a:r>
              <a:rPr lang="en-US" sz="2800" dirty="0"/>
              <a:t>Let’s do an example to see why we care</a:t>
            </a:r>
          </a:p>
        </p:txBody>
      </p:sp>
    </p:spTree>
    <p:extLst>
      <p:ext uri="{BB962C8B-B14F-4D97-AF65-F5344CB8AC3E}">
        <p14:creationId xmlns:p14="http://schemas.microsoft.com/office/powerpoint/2010/main" val="1698554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03560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9" end="1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13" end="13"/>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14" end="1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15" end="1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16" end="16"/>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32</a:t>
            </a:fld>
            <a:endParaRPr lang="en-US" dirty="0"/>
          </a:p>
        </p:txBody>
      </p:sp>
    </p:spTree>
    <p:extLst>
      <p:ext uri="{BB962C8B-B14F-4D97-AF65-F5344CB8AC3E}">
        <p14:creationId xmlns:p14="http://schemas.microsoft.com/office/powerpoint/2010/main" val="370189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61929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For this we can use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 …</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34</a:t>
            </a:fld>
            <a:endParaRPr lang="en-US" dirty="0"/>
          </a:p>
        </p:txBody>
      </p:sp>
    </p:spTree>
    <p:extLst>
      <p:ext uri="{BB962C8B-B14F-4D97-AF65-F5344CB8AC3E}">
        <p14:creationId xmlns:p14="http://schemas.microsoft.com/office/powerpoint/2010/main" val="217739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742030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Now we have this beautiful type signature that hides the mutability:</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p>
          <a:p>
            <a:pPr marL="0" indent="0">
              <a:buNone/>
            </a:pPr>
            <a:r>
              <a:rPr lang="en-US" dirty="0">
                <a:solidFill>
                  <a:srgbClr val="000000"/>
                </a:solidFill>
                <a:cs typeface="Consolas" panose="020B0609020204030204" pitchFamily="49" charset="0"/>
              </a:rPr>
              <a:t>The </a:t>
            </a:r>
            <a:r>
              <a:rPr lang="en-US" b="1" dirty="0" err="1">
                <a:solidFill>
                  <a:srgbClr val="000000"/>
                </a:solidFill>
                <a:cs typeface="Consolas" panose="020B0609020204030204" pitchFamily="49" charset="0"/>
              </a:rPr>
              <a:t>Verus</a:t>
            </a:r>
            <a:r>
              <a:rPr lang="en-US" b="1" dirty="0">
                <a:solidFill>
                  <a:srgbClr val="000000"/>
                </a:solidFill>
                <a:cs typeface="Consolas" panose="020B0609020204030204" pitchFamily="49" charset="0"/>
              </a:rPr>
              <a:t> specification</a:t>
            </a:r>
            <a:r>
              <a:rPr lang="en-US" dirty="0">
                <a:solidFill>
                  <a:srgbClr val="000000"/>
                </a:solidFill>
                <a:cs typeface="Consolas" panose="020B0609020204030204" pitchFamily="49" charset="0"/>
              </a:rPr>
              <a:t> should be equally concise:</a:t>
            </a:r>
          </a:p>
          <a:p>
            <a:r>
              <a:rPr lang="en-US" dirty="0">
                <a:solidFill>
                  <a:srgbClr val="000000"/>
                </a:solidFill>
                <a:cs typeface="Consolas" panose="020B0609020204030204" pitchFamily="49" charset="0"/>
              </a:rPr>
              <a:t>no “modifies” clause</a:t>
            </a:r>
          </a:p>
          <a:p>
            <a:r>
              <a:rPr lang="en-US" dirty="0">
                <a:solidFill>
                  <a:srgbClr val="000000"/>
                </a:solidFill>
                <a:cs typeface="Consolas" panose="020B0609020204030204" pitchFamily="49" charset="0"/>
              </a:rPr>
              <a:t>no passing in “write-permissions”</a:t>
            </a:r>
          </a:p>
          <a:p>
            <a:r>
              <a:rPr lang="en-US" dirty="0">
                <a:solidFill>
                  <a:srgbClr val="000000"/>
                </a:solidFill>
                <a:cs typeface="Consolas" panose="020B0609020204030204" pitchFamily="49" charset="0"/>
              </a:rPr>
              <a:t>etc.</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36</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78D119D-E92A-8E8B-771B-2382ABFE1E4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520919" y="3953111"/>
            <a:ext cx="2687771" cy="2102042"/>
          </a:xfrm>
          <a:prstGeom prst="rect">
            <a:avLst/>
          </a:prstGeom>
        </p:spPr>
      </p:pic>
      <p:sp>
        <p:nvSpPr>
          <p:cNvPr id="6" name="TextBox 5">
            <a:extLst>
              <a:ext uri="{FF2B5EF4-FFF2-40B4-BE49-F238E27FC236}">
                <a16:creationId xmlns:a16="http://schemas.microsoft.com/office/drawing/2014/main" id="{23769105-6233-CA33-CAD5-A2BBFD3B7424}"/>
              </a:ext>
            </a:extLst>
          </p:cNvPr>
          <p:cNvSpPr txBox="1"/>
          <p:nvPr/>
        </p:nvSpPr>
        <p:spPr>
          <a:xfrm>
            <a:off x="10069385" y="4357801"/>
            <a:ext cx="1711860" cy="646331"/>
          </a:xfrm>
          <a:prstGeom prst="rect">
            <a:avLst/>
          </a:prstGeom>
          <a:noFill/>
        </p:spPr>
        <p:txBody>
          <a:bodyPr wrap="square" rtlCol="0">
            <a:spAutoFit/>
          </a:bodyPr>
          <a:lstStyle/>
          <a:p>
            <a:r>
              <a:rPr lang="en-US" sz="3600" b="1" dirty="0">
                <a:solidFill>
                  <a:schemeClr val="accent4">
                    <a:lumMod val="75000"/>
                  </a:schemeClr>
                </a:solidFill>
                <a:latin typeface="Consolas" panose="020B0609020204030204" pitchFamily="49" charset="0"/>
                <a:cs typeface="Consolas" panose="020B0609020204030204" pitchFamily="49" charset="0"/>
              </a:rPr>
              <a:t>&amp;mut T</a:t>
            </a:r>
          </a:p>
        </p:txBody>
      </p:sp>
      <p:pic>
        <p:nvPicPr>
          <p:cNvPr id="7" name="Picture 6" descr="A grey and white circle&#10;&#10;Description automatically generated with medium confidence">
            <a:extLst>
              <a:ext uri="{FF2B5EF4-FFF2-40B4-BE49-F238E27FC236}">
                <a16:creationId xmlns:a16="http://schemas.microsoft.com/office/drawing/2014/main" id="{7E6D0444-E100-A49B-10B0-161C646BDE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477521" y="3007404"/>
            <a:ext cx="2743201" cy="2436038"/>
          </a:xfrm>
          <a:prstGeom prst="rect">
            <a:avLst/>
          </a:prstGeom>
        </p:spPr>
      </p:pic>
    </p:spTree>
    <p:extLst>
      <p:ext uri="{BB962C8B-B14F-4D97-AF65-F5344CB8AC3E}">
        <p14:creationId xmlns:p14="http://schemas.microsoft.com/office/powerpoint/2010/main" val="406202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2" presetClass="entr" presetSubtype="1"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800" fill="hold"/>
                                        <p:tgtEl>
                                          <p:spTgt spid="7"/>
                                        </p:tgtEl>
                                        <p:attrNameLst>
                                          <p:attrName>ppt_x</p:attrName>
                                        </p:attrNameLst>
                                      </p:cBhvr>
                                      <p:tavLst>
                                        <p:tav tm="0">
                                          <p:val>
                                            <p:strVal val="#ppt_x"/>
                                          </p:val>
                                        </p:tav>
                                        <p:tav tm="100000">
                                          <p:val>
                                            <p:strVal val="#ppt_x"/>
                                          </p:val>
                                        </p:tav>
                                      </p:tavLst>
                                    </p:anim>
                                    <p:anim calcmode="lin" valueType="num">
                                      <p:cBhvr additive="base">
                                        <p:cTn id="22"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4CBD-ABA2-E2A5-DEAE-016168BDF729}"/>
              </a:ext>
            </a:extLst>
          </p:cNvPr>
          <p:cNvSpPr>
            <a:spLocks noGrp="1"/>
          </p:cNvSpPr>
          <p:nvPr>
            <p:ph type="title"/>
          </p:nvPr>
        </p:nvSpPr>
        <p:spPr/>
        <p:txBody>
          <a:bodyPr/>
          <a:lstStyle/>
          <a:p>
            <a:r>
              <a:rPr lang="en-US" dirty="0"/>
              <a:t>Solution: What doesn’t change?</a:t>
            </a:r>
          </a:p>
        </p:txBody>
      </p:sp>
      <p:sp>
        <p:nvSpPr>
          <p:cNvPr id="3" name="Content Placeholder 2">
            <a:extLst>
              <a:ext uri="{FF2B5EF4-FFF2-40B4-BE49-F238E27FC236}">
                <a16:creationId xmlns:a16="http://schemas.microsoft.com/office/drawing/2014/main" id="{236371F1-022E-7185-D24D-759B19807B4B}"/>
              </a:ext>
            </a:extLst>
          </p:cNvPr>
          <p:cNvSpPr>
            <a:spLocks noGrp="1"/>
          </p:cNvSpPr>
          <p:nvPr>
            <p:ph idx="1"/>
          </p:nvPr>
        </p:nvSpPr>
        <p:spPr/>
        <p:txBody>
          <a:bodyPr/>
          <a:lstStyle/>
          <a:p>
            <a:pPr marL="0" indent="0">
              <a:buNone/>
            </a:pPr>
            <a:r>
              <a:rPr lang="en-US" dirty="0"/>
              <a:t>If </a:t>
            </a:r>
            <a:r>
              <a:rPr lang="en-US" dirty="0" err="1"/>
              <a:t>Verus</a:t>
            </a:r>
            <a:r>
              <a:rPr lang="en-US" dirty="0"/>
              <a:t> can’t treat like </a:t>
            </a:r>
            <a:r>
              <a:rPr lang="en-US" sz="2800" b="0" i="0" dirty="0">
                <a:solidFill>
                  <a:srgbClr val="000000"/>
                </a:solidFill>
                <a:effectLst/>
                <a:latin typeface="Consolas" panose="020B0609020204030204" pitchFamily="49" charset="0"/>
                <a:cs typeface="Consolas" panose="020B0609020204030204" pitchFamily="49" charset="0"/>
              </a:rPr>
              <a:t>&amp;Cell&lt;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r>
              <a:rPr lang="en-US" dirty="0"/>
              <a:t> as a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because the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might change … let’s treat it like something that </a:t>
            </a:r>
            <a:r>
              <a:rPr lang="en-US" b="1" dirty="0"/>
              <a:t>doesn’t</a:t>
            </a:r>
            <a:r>
              <a:rPr lang="en-US" dirty="0"/>
              <a:t> change</a:t>
            </a:r>
          </a:p>
          <a:p>
            <a:pPr marL="0" indent="0">
              <a:buNone/>
            </a:pPr>
            <a:endParaRPr lang="en-US" dirty="0"/>
          </a:p>
          <a:p>
            <a:pPr marL="0" indent="0">
              <a:buNone/>
            </a:pPr>
            <a:r>
              <a:rPr lang="en-US" dirty="0"/>
              <a:t>What doesn’t change? </a:t>
            </a:r>
            <a:r>
              <a:rPr lang="en-US" b="1" dirty="0"/>
              <a:t>An invariant.</a:t>
            </a:r>
            <a:endParaRPr lang="en-US" dirty="0"/>
          </a:p>
          <a:p>
            <a:pPr marL="0" indent="0">
              <a:buNone/>
            </a:pPr>
            <a:endParaRPr lang="en-US" dirty="0"/>
          </a:p>
          <a:p>
            <a:pPr marL="0" indent="0">
              <a:buNone/>
            </a:pPr>
            <a:r>
              <a:rPr lang="en-US" dirty="0"/>
              <a:t>Bonus: Invariants work well with locks, too.</a:t>
            </a:r>
          </a:p>
        </p:txBody>
      </p:sp>
      <p:sp>
        <p:nvSpPr>
          <p:cNvPr id="4" name="Slide Number Placeholder 3">
            <a:extLst>
              <a:ext uri="{FF2B5EF4-FFF2-40B4-BE49-F238E27FC236}">
                <a16:creationId xmlns:a16="http://schemas.microsoft.com/office/drawing/2014/main" id="{7AB53DDE-13FF-41E8-E943-48043A55A0F5}"/>
              </a:ext>
            </a:extLst>
          </p:cNvPr>
          <p:cNvSpPr>
            <a:spLocks noGrp="1"/>
          </p:cNvSpPr>
          <p:nvPr>
            <p:ph type="sldNum" sz="quarter" idx="10"/>
          </p:nvPr>
        </p:nvSpPr>
        <p:spPr/>
        <p:txBody>
          <a:bodyPr/>
          <a:lstStyle/>
          <a:p>
            <a:fld id="{6244B543-AA52-EB47-B3A9-0A2A6FE25F7B}" type="slidenum">
              <a:rPr lang="en-US" smtClean="0"/>
              <a:t>37</a:t>
            </a:fld>
            <a:endParaRPr lang="en-US" dirty="0"/>
          </a:p>
        </p:txBody>
      </p:sp>
    </p:spTree>
    <p:extLst>
      <p:ext uri="{BB962C8B-B14F-4D97-AF65-F5344CB8AC3E}">
        <p14:creationId xmlns:p14="http://schemas.microsoft.com/office/powerpoint/2010/main" val="167431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38</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39</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4</a:t>
            </a:fld>
            <a:endParaRPr lang="en-US" dirty="0"/>
          </a:p>
        </p:txBody>
      </p:sp>
    </p:spTree>
    <p:extLst>
      <p:ext uri="{BB962C8B-B14F-4D97-AF65-F5344CB8AC3E}">
        <p14:creationId xmlns:p14="http://schemas.microsoft.com/office/powerpoint/2010/main" val="17055186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838200" y="4483100"/>
            <a:ext cx="3327399" cy="1693863"/>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41</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42</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69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43</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40803298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b="1" dirty="0"/>
              <a:t>Interior mutability</a:t>
            </a:r>
            <a:r>
              <a:rPr lang="en-US" dirty="0"/>
              <a:t> carves an exception to the usual “sharing XOR mutability” dichotomy of Rust, which </a:t>
            </a:r>
            <a:r>
              <a:rPr lang="en-US" dirty="0" err="1"/>
              <a:t>Verus</a:t>
            </a:r>
            <a:r>
              <a:rPr lang="en-US" dirty="0"/>
              <a:t> relies on</a:t>
            </a:r>
          </a:p>
          <a:p>
            <a:r>
              <a:rPr lang="en-US" dirty="0"/>
              <a:t>Thus, interior mutability adds complexity, but that complexity can be </a:t>
            </a:r>
            <a:r>
              <a:rPr lang="en-US" b="1" dirty="0"/>
              <a:t>encapsulated</a:t>
            </a:r>
          </a:p>
          <a:p>
            <a:r>
              <a:rPr lang="en-US" dirty="0"/>
              <a:t>To do this, we can use lock invariants / cell invariants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44</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BE9AFAD-DEA5-399A-52D7-D6F1EC86486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649255" y="4193741"/>
            <a:ext cx="2687771" cy="2102042"/>
          </a:xfrm>
          <a:prstGeom prst="rect">
            <a:avLst/>
          </a:prstGeom>
        </p:spPr>
      </p:pic>
      <p:pic>
        <p:nvPicPr>
          <p:cNvPr id="6" name="Picture 5" descr="A grey and white circle&#10;&#10;Description automatically generated with medium confidence">
            <a:extLst>
              <a:ext uri="{FF2B5EF4-FFF2-40B4-BE49-F238E27FC236}">
                <a16:creationId xmlns:a16="http://schemas.microsoft.com/office/drawing/2014/main" id="{5DB93815-7F7B-00EA-616B-1209A3408DB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605857" y="3248034"/>
            <a:ext cx="2743201" cy="2436038"/>
          </a:xfrm>
          <a:prstGeom prst="rect">
            <a:avLst/>
          </a:prstGeom>
        </p:spPr>
      </p:pic>
    </p:spTree>
    <p:extLst>
      <p:ext uri="{BB962C8B-B14F-4D97-AF65-F5344CB8AC3E}">
        <p14:creationId xmlns:p14="http://schemas.microsoft.com/office/powerpoint/2010/main" val="42159703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45</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46</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47</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813029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48</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49</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215075"/>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endParaRPr lang="en-US" dirty="0"/>
          </a:p>
          <a:p>
            <a:pPr marL="0" indent="0" algn="ctr">
              <a:buNone/>
            </a:pPr>
            <a:endParaRPr lang="en-US" b="1" dirty="0"/>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50</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51</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Spider Web File Transparent HQ PNG Download | FreePNGImg">
            <a:extLst>
              <a:ext uri="{FF2B5EF4-FFF2-40B4-BE49-F238E27FC236}">
                <a16:creationId xmlns:a16="http://schemas.microsoft.com/office/drawing/2014/main" id="{7F4106A1-339E-5AAB-9B95-C41D3D4648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52</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2" name="Rounded Rectangular Callout 21">
            <a:extLst>
              <a:ext uri="{FF2B5EF4-FFF2-40B4-BE49-F238E27FC236}">
                <a16:creationId xmlns:a16="http://schemas.microsoft.com/office/drawing/2014/main" id="{1650709C-D346-1F02-3ECC-6BC65405924D}"/>
              </a:ext>
            </a:extLst>
          </p:cNvPr>
          <p:cNvSpPr/>
          <p:nvPr/>
        </p:nvSpPr>
        <p:spPr>
          <a:xfrm>
            <a:off x="125696" y="5860825"/>
            <a:ext cx="2699185" cy="898529"/>
          </a:xfrm>
          <a:prstGeom prst="wedgeRoundRectCallout">
            <a:avLst>
              <a:gd name="adj1" fmla="val -1188"/>
              <a:gd name="adj2" fmla="val -136359"/>
              <a:gd name="adj3" fmla="val 16667"/>
            </a:avLst>
          </a:prstGeom>
          <a:solidFill>
            <a:schemeClr val="accent3">
              <a:lumMod val="20000"/>
              <a:lumOff val="80000"/>
            </a:schemeClr>
          </a:solidFill>
          <a:ln w="57150">
            <a:solidFill>
              <a:srgbClr val="00206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Individual “handles” are owned by threads</a:t>
            </a:r>
          </a:p>
        </p:txBody>
      </p:sp>
      <p:sp>
        <p:nvSpPr>
          <p:cNvPr id="23" name="Rounded Rectangular Callout 22">
            <a:extLst>
              <a:ext uri="{FF2B5EF4-FFF2-40B4-BE49-F238E27FC236}">
                <a16:creationId xmlns:a16="http://schemas.microsoft.com/office/drawing/2014/main" id="{38EBC6E0-DC73-6377-24C6-1299CD0B8E44}"/>
              </a:ext>
            </a:extLst>
          </p:cNvPr>
          <p:cNvSpPr/>
          <p:nvPr/>
        </p:nvSpPr>
        <p:spPr>
          <a:xfrm>
            <a:off x="9362120" y="3123921"/>
            <a:ext cx="2699185" cy="898529"/>
          </a:xfrm>
          <a:prstGeom prst="wedgeRoundRectCallout">
            <a:avLst>
              <a:gd name="adj1" fmla="val -90932"/>
              <a:gd name="adj2" fmla="val 1115"/>
              <a:gd name="adj3" fmla="val 16667"/>
            </a:avLst>
          </a:prstGeom>
          <a:solidFill>
            <a:schemeClr val="accent3">
              <a:lumMod val="20000"/>
              <a:lumOff val="80000"/>
            </a:schemeClr>
          </a:solidFill>
          <a:ln w="57150">
            <a:solidFill>
              <a:srgbClr val="00206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Queue data is shared </a:t>
            </a:r>
          </a:p>
        </p:txBody>
      </p:sp>
      <p:sp>
        <p:nvSpPr>
          <p:cNvPr id="28" name="Rounded Rectangle 27">
            <a:extLst>
              <a:ext uri="{FF2B5EF4-FFF2-40B4-BE49-F238E27FC236}">
                <a16:creationId xmlns:a16="http://schemas.microsoft.com/office/drawing/2014/main" id="{38CD6DDF-BC09-856C-B883-B7AF94AE95E7}"/>
              </a:ext>
            </a:extLst>
          </p:cNvPr>
          <p:cNvSpPr/>
          <p:nvPr/>
        </p:nvSpPr>
        <p:spPr>
          <a:xfrm>
            <a:off x="6320589" y="5833313"/>
            <a:ext cx="3978903" cy="926041"/>
          </a:xfrm>
          <a:prstGeom prst="roundRect">
            <a:avLst/>
          </a:prstGeom>
          <a:solidFill>
            <a:schemeClr val="accent3">
              <a:lumMod val="20000"/>
              <a:lumOff val="80000"/>
            </a:schemeClr>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9 separately owned objects that need to coordinate somehow …</a:t>
            </a:r>
          </a:p>
        </p:txBody>
      </p:sp>
    </p:spTree>
    <p:extLst>
      <p:ext uri="{BB962C8B-B14F-4D97-AF65-F5344CB8AC3E}">
        <p14:creationId xmlns:p14="http://schemas.microsoft.com/office/powerpoint/2010/main" val="1171719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8" grpId="0" animBg="1"/>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53</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54</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57</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58</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59</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8B69B"/>
                </a:highlight>
              </a:rPr>
              <a:t>out of the memory-safety guaranteed by Rust’s type system</a:t>
            </a:r>
            <a:endParaRPr lang="en-US" b="1" dirty="0">
              <a:highlight>
                <a:srgbClr val="F8B69B"/>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00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chemeClr val="bg1"/>
                </a:solidFill>
              </a:rPr>
              <a:t>This seems pretty bad — doesn’t </a:t>
            </a:r>
            <a:r>
              <a:rPr lang="en-US" sz="3200" dirty="0" err="1">
                <a:solidFill>
                  <a:schemeClr val="bg1"/>
                </a:solidFill>
              </a:rPr>
              <a:t>Verus</a:t>
            </a:r>
            <a:r>
              <a:rPr lang="en-US" sz="3200" dirty="0">
                <a:solidFill>
                  <a:schemeClr val="bg1"/>
                </a:solidFill>
              </a:rPr>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60</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61</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62</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63</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64</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3547310" y="2766218"/>
            <a:ext cx="5097380" cy="1325563"/>
          </a:xfrm>
        </p:spPr>
        <p:txBody>
          <a:bodyPr>
            <a:normAutofit/>
          </a:bodyPr>
          <a:lstStyle/>
          <a:p>
            <a:r>
              <a:rPr lang="en-US" sz="4800" dirty="0"/>
              <a:t>[Demo: </a:t>
            </a:r>
            <a:r>
              <a:rPr lang="en-US" sz="4800" dirty="0" err="1"/>
              <a:t>VerusSync</a:t>
            </a:r>
            <a:r>
              <a:rPr lang="en-US" sz="4800" dirty="0"/>
              <a:t>]</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65</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66</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397EEE7-8508-122A-131D-F2A3E6C81353}"/>
              </a:ext>
            </a:extLst>
          </p:cNvPr>
          <p:cNvSpPr>
            <a:spLocks noGrp="1"/>
          </p:cNvSpPr>
          <p:nvPr>
            <p:ph type="sldNum" sz="quarter" idx="10"/>
          </p:nvPr>
        </p:nvSpPr>
        <p:spPr/>
        <p:txBody>
          <a:bodyPr/>
          <a:lstStyle/>
          <a:p>
            <a:fld id="{6244B543-AA52-EB47-B3A9-0A2A6FE25F7B}" type="slidenum">
              <a:rPr lang="en-US" smtClean="0"/>
              <a:t>7</a:t>
            </a:fld>
            <a:endParaRPr lang="en-US" dirty="0"/>
          </a:p>
        </p:txBody>
      </p:sp>
      <p:pic>
        <p:nvPicPr>
          <p:cNvPr id="2050" name="Picture 2" descr="Water On Glass Png - Glass Half Full Transparent Background, Png ...">
            <a:extLst>
              <a:ext uri="{FF2B5EF4-FFF2-40B4-BE49-F238E27FC236}">
                <a16:creationId xmlns:a16="http://schemas.microsoft.com/office/drawing/2014/main" id="{2EC3E849-11F8-CD7A-AC85-A92D7D67B98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6374" b="94286" l="10000" r="90000">
                        <a14:foregroundMark x1="40349" y1="56593" x2="40349" y2="67143"/>
                        <a14:foregroundMark x1="40349" y1="67143" x2="46860" y2="74835"/>
                        <a14:foregroundMark x1="46860" y1="74835" x2="47674" y2="74615"/>
                        <a14:foregroundMark x1="42209" y1="20659" x2="48023" y2="31538"/>
                        <a14:foregroundMark x1="48023" y1="31538" x2="54070" y2="33956"/>
                        <a14:foregroundMark x1="22442" y1="6484" x2="24767" y2="26593"/>
                        <a14:foregroundMark x1="24767" y1="26593" x2="32674" y2="59560"/>
                        <a14:foregroundMark x1="32674" y1="59560" x2="29594" y2="74840"/>
                        <a14:foregroundMark x1="31512" y1="90330" x2="40930" y2="93626"/>
                        <a14:foregroundMark x1="40930" y1="93626" x2="60814" y2="92637"/>
                        <a14:foregroundMark x1="60814" y1="92637" x2="67093" y2="83956"/>
                        <a14:foregroundMark x1="67093" y1="83956" x2="73023" y2="14945"/>
                        <a14:foregroundMark x1="73023" y1="14945" x2="69767" y2="6374"/>
                        <a14:foregroundMark x1="69767" y1="6374" x2="22442" y2="6484"/>
                        <a14:foregroundMark x1="48256" y1="59890" x2="54186" y2="72418"/>
                        <a14:foregroundMark x1="54186" y1="72418" x2="56047" y2="60440"/>
                        <a14:foregroundMark x1="56047" y1="60440" x2="53721" y2="56593"/>
                        <a14:foregroundMark x1="32093" y1="93077" x2="61047" y2="94286"/>
                        <a14:foregroundMark x1="61047" y1="94286" x2="63256" y2="93956"/>
                        <a14:backgroundMark x1="27907" y1="80659" x2="27907" y2="80659"/>
                        <a14:backgroundMark x1="28256" y1="79231" x2="27907" y2="84286"/>
                        <a14:backgroundMark x1="27907" y1="82527" x2="28837" y2="76484"/>
                        <a14:backgroundMark x1="27558" y1="74945" x2="29535" y2="80989"/>
                        <a14:backgroundMark x1="28488" y1="84286" x2="29767" y2="91868"/>
                      </a14:backgroundRemoval>
                    </a14:imgEffect>
                  </a14:imgLayer>
                </a14:imgProps>
              </a:ext>
              <a:ext uri="{28A0092B-C50C-407E-A947-70E740481C1C}">
                <a14:useLocalDpi xmlns:a14="http://schemas.microsoft.com/office/drawing/2010/main" val="0"/>
              </a:ext>
            </a:extLst>
          </a:blip>
          <a:srcRect/>
          <a:stretch>
            <a:fillRect/>
          </a:stretch>
        </p:blipFill>
        <p:spPr bwMode="auto">
          <a:xfrm>
            <a:off x="1838215" y="857316"/>
            <a:ext cx="5027806" cy="5319647"/>
          </a:xfrm>
          <a:prstGeom prst="rect">
            <a:avLst/>
          </a:prstGeom>
          <a:noFill/>
          <a:extLst>
            <a:ext uri="{909E8E84-426E-40DD-AFC4-6F175D3DCCD1}">
              <a14:hiddenFill xmlns:a14="http://schemas.microsoft.com/office/drawing/2010/main">
                <a:solidFill>
                  <a:srgbClr val="FFFFFF"/>
                </a:solidFill>
              </a14:hiddenFill>
            </a:ext>
          </a:extLst>
        </p:spPr>
      </p:pic>
      <p:sp>
        <p:nvSpPr>
          <p:cNvPr id="5" name="Right Brace 4">
            <a:extLst>
              <a:ext uri="{FF2B5EF4-FFF2-40B4-BE49-F238E27FC236}">
                <a16:creationId xmlns:a16="http://schemas.microsoft.com/office/drawing/2014/main" id="{EFF55FEE-4424-990A-271C-4C77C8C8583E}"/>
              </a:ext>
            </a:extLst>
          </p:cNvPr>
          <p:cNvSpPr/>
          <p:nvPr/>
        </p:nvSpPr>
        <p:spPr>
          <a:xfrm>
            <a:off x="6128086" y="3160295"/>
            <a:ext cx="978568" cy="2727158"/>
          </a:xfrm>
          <a:prstGeom prst="rightBrace">
            <a:avLst/>
          </a:prstGeom>
          <a:ln w="76200">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53B7C9BC-54FA-0E54-D323-C15D40B68485}"/>
              </a:ext>
            </a:extLst>
          </p:cNvPr>
          <p:cNvSpPr txBox="1"/>
          <p:nvPr/>
        </p:nvSpPr>
        <p:spPr>
          <a:xfrm>
            <a:off x="7106654" y="4046820"/>
            <a:ext cx="2926290" cy="954107"/>
          </a:xfrm>
          <a:prstGeom prst="rect">
            <a:avLst/>
          </a:prstGeom>
          <a:noFill/>
        </p:spPr>
        <p:txBody>
          <a:bodyPr wrap="square" rtlCol="0">
            <a:spAutoFit/>
          </a:bodyPr>
          <a:lstStyle/>
          <a:p>
            <a:pPr algn="ctr"/>
            <a:r>
              <a:rPr lang="en-US" sz="2800" dirty="0"/>
              <a:t>Let’s think a little more positively</a:t>
            </a:r>
          </a:p>
        </p:txBody>
      </p:sp>
    </p:spTree>
    <p:extLst>
      <p:ext uri="{BB962C8B-B14F-4D97-AF65-F5344CB8AC3E}">
        <p14:creationId xmlns:p14="http://schemas.microsoft.com/office/powerpoint/2010/main" val="2587598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8</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5401</TotalTime>
  <Words>4411</Words>
  <Application>Microsoft Macintosh PowerPoint</Application>
  <PresentationFormat>Widescreen</PresentationFormat>
  <Paragraphs>730</Paragraphs>
  <Slides>66</Slides>
  <Notes>21</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66</vt:i4>
      </vt:variant>
    </vt:vector>
  </HeadingPairs>
  <TitlesOfParts>
    <vt:vector size="77" baseType="lpstr">
      <vt:lpstr>Aptos</vt:lpstr>
      <vt:lpstr>Arial</vt:lpstr>
      <vt:lpstr>Calibri</vt:lpstr>
      <vt:lpstr>Calibri Light</vt:lpstr>
      <vt:lpstr>Comic Sans MS</vt:lpstr>
      <vt:lpstr>Consolas</vt:lpstr>
      <vt:lpstr>Gabriola</vt:lpstr>
      <vt:lpstr>Source Code Pro</vt:lpstr>
      <vt:lpstr>System Font Regular</vt:lpstr>
      <vt:lpstr>Trattatello</vt:lpstr>
      <vt:lpstr>ParnoTheme</vt:lpstr>
      <vt:lpstr>Advanced Topics</vt:lpstr>
      <vt:lpstr>Rust has a lot of restrictions</vt:lpstr>
      <vt:lpstr>PowerPoint Presentation</vt:lpstr>
      <vt:lpstr>PowerPoint Presentation</vt:lpstr>
      <vt:lpstr>What is unsafe code?</vt:lpstr>
      <vt:lpstr>What is unsafe code?</vt:lpstr>
      <vt:lpstr>PowerPoint Presentation</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Recap</vt:lpstr>
      <vt:lpstr>Recap</vt:lpstr>
      <vt:lpstr>PowerPoint Presentation</vt:lpstr>
      <vt:lpstr>What is interior mutability?</vt:lpstr>
      <vt:lpstr>What is interior mutability?</vt:lpstr>
      <vt:lpstr>What’s the problem?</vt:lpstr>
      <vt:lpstr>What’s the problem?</vt:lpstr>
      <vt:lpstr>What’s the problem?</vt:lpstr>
      <vt:lpstr>Our goal is to encapsulate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Solution: What doesn’t change?</vt:lpstr>
      <vt:lpstr>Interior mutability types</vt:lpstr>
      <vt:lpstr>Interior mutability types</vt:lpstr>
      <vt:lpstr>Interior mutability types</vt:lpstr>
      <vt:lpstr>[RwLock demo]</vt:lpstr>
      <vt:lpstr>An encapsulating specification</vt:lpstr>
      <vt:lpstr>An encapsulating specification</vt:lpstr>
      <vt:lpstr>Recap</vt:lpstr>
      <vt:lpstr>PowerPoint Presentation</vt:lpstr>
      <vt:lpstr>We already covered locks actually …</vt:lpstr>
      <vt:lpstr>Realistic systems use fine-grained locks</vt:lpstr>
      <vt:lpstr>Realistic systems use fine-grained locks</vt:lpstr>
      <vt:lpstr>Realistic systems use fine-grained locks</vt:lpstr>
      <vt:lpstr>Problem: split ownership</vt:lpstr>
      <vt:lpstr>But how do we reason globally?</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VerusSync]</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38</cp:revision>
  <dcterms:created xsi:type="dcterms:W3CDTF">2024-10-22T23:37:27Z</dcterms:created>
  <dcterms:modified xsi:type="dcterms:W3CDTF">2024-11-01T22:54:23Z</dcterms:modified>
</cp:coreProperties>
</file>

<file path=docProps/thumbnail.jpeg>
</file>